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</p:sldIdLst>
  <p:sldSz cy="6858000" cx="9144000"/>
  <p:notesSz cx="6858000" cy="9144000"/>
  <p:embeddedFontLst>
    <p:embeddedFont>
      <p:font typeface="Nanum Gothic Coding"/>
      <p:regular r:id="rId80"/>
      <p:bold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NanumGothicCoding-regular.fntdata"/><Relationship Id="rId81" Type="http://schemas.openxmlformats.org/officeDocument/2006/relationships/font" Target="fonts/NanumGothicCoding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00a846c57_1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2200a846c57_1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00a846c57_1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200a846c57_1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200a846c57_1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2200a846c57_1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00a846c57_1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200a846c57_1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00a846c57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200a846c5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00a846c57_9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200a846c57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크게 6개의 클래스 파일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1ffcd8804b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1ffcd8804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why? 새로 인스턴스 생성하면 초기값으로 덮여서 파일로 저장하는 의미가 없음. 따라서 최초 실행으로 파일을 생성하고 이후 주석.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00a846c57_1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200a846c57_1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주석 열었을 때 이렇게 생김 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00a846c57_1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00a846c57_1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00a846c57_1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200a846c57_1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00a846c57_10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00a846c57_1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00a846c57_1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00a846c57_1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00a846c57_10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200a846c57_1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00a846c57_1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00a846c57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0a9d16216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20a9d162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ffcd8804b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ffcd8804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20a9d16216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20a9d1621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200a846c57_2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200a846c57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사용자가 선택한 증명서와 매수가 장바구니에 담긴 후의 과정은 제가 설명하겠습니다.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증명서를 장바구니에 담은 후, 3가지의 메뉴 선택이 나오는데, 1번은 현재 장바구니에 담겨있는 증명서를 결제할 것인지, 2번은 새로운 증명서를 더 담으러 갈 것인지,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3번은 장바구니에 담은 증명서를 모두 삭제할 것인지 선택지가 주어집니다. sel이라는 변수로 사용자의 숫자를 받으면 menuRun() 메소드에서 switch 메소드를 사용하여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1번을 선택하면 결제 방법을 고르는 HowtoPay()메소드를 호출하고, 2번을 선택하면 RegiStudent클래스에서 증명서를 선택하는 selectType() 메소드를 호출하고,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3번을 선택하면 장바구니를 초기화하는 delBasket() 메소드를 호출합니다. 사용자가 정수형이 아닌 다른 타입의 문자를 입력하면 에러를 처리할 수 있도록 InputMismatchException으로 예외처리를 하였습니다.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200a846c57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200a846c57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3번 장바구니 초기화 부터 설명하면, 증명서와 증명서의 매수, 증명서의 가격을 담고있는 각각의 벡터 vt1, vt2, vt3를 clear()메소드를 사용하여 모두 초기화 해줍니다.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실제로 장바구니가 비어있는지 각 벡터들의 요소들을 출력하여 비어있는 것을 확인하고, 다시 증명서를 선택하는 메소드 selectType()을 호출합니다.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00a846c57_2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200a846c57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HowtoPay()메소드는 결제 방법을 선택하는 메소드이고, 3가지의 결제방법이 있습니다. pay라는 int형 변수에 사용자의 입력값을 받아서, 1번이면 카드결제, 2번이면 현금결제, 3번이면 계좌이체를 기능하는 메소드를 호출합니다.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int형 변수 외의 문자를 입력하는 예외를 잡아서 처리하도록 try-catch를 사용했습니다.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00a846c57_2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200a846c57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카드결제를 기능하는 메소드입니다. 앞서 보여드렸던 totPrice()메소드를 호출하여 결제 총 금액을 tot변수에 담아냅니다.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기본적으로 IC카드를 삽입하는 것이 전제로 되어있고, 사용자가 카드를 삽입하면 3초를 기다립니다.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여기서 0~9 사이의 랜덤변수 하나를 발생시켰는데,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00a846c57_2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200a846c57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totPrice() 메소드는 나중에 결제할 때 최종 결제금액을 정하기 위해 금액을 누적합 하는 메소드입니다.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vt2에는 증명서 가격이 들어있고, vt3에는 증명서의 매수가 원소로 들어있는데, for문에서 i값을 인덱스로 하여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각 증명서의 가격과 매수를 곱하면 결제 금액이 나오게 되고,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 값을 don이라는 변수에 넣어서 반환하는 메소드입니다.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20a9d16216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20a9d1621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카드결제를 기능하는 메소드입니다. 앞서 보여드렸던 totPrice()메소드를 호출하여 결제 총 금액을 tot변수에 담아냅니다.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기본적으로 IC카드를 삽입하는 것이 전제로 되어있고, 사용자가 카드를 삽입하면 3초를 기다립니다.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여기서 0~9 사이의 랜덤변수 하나를 발생시켰는데,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200a846c57_2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200a846c57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랜덤변수가 0 인 경우에만 IC카드를 인식할 수 없고, 카드를 긁어야 하는 상황을 만들어 주었고,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나머지의 경우에는 정상적으로 결제가 되도록 하였습니다. cardSerial()메소드를 호출하여 카드결제로 얻은 수익을 직렬화하여 파일로 저장합니다. 이 파일은 관리자 클래스에서 풀어내어 수입을 관리합니다.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종이의 재고 수를 직렬화한 파일을 읽어들이는  readPaperSerial()메소드를 호출해서 현재 사용된 종이의 매수를 차감합니다. 그리고 paperSerial()메소드를 호출하여 차감된 종이의 매수를 파일로 저장합니다.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delay()메소드를 호출해서 증명서를 콘솔창에 출력합니다.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결제와 증명서 출력이이 완료되면 장바구니를 비워야 하므로 모든 벡터를 초기화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3초 후에 자동으로 로그아웃 되어서 초기화면으로 돌아갑니다.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200a846c57_8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200a846c57_8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200a846c57_8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200a846c57_8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200a846c57_8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200a846c57_8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200a846c57_8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200a846c57_8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200a846c57_8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200a846c57_8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200a846c57_8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200a846c57_8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00a846c57_1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2200a846c57_1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200a846c57_2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200a846c57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delay()메소드는 현재 로그인중인 사람의 이름과 학번, 그리고 현재날짜가 포함된 증명서를 콘솔창에 출력하는 메소드입니다. 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200a846c57_8_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200a846c57_8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delay()메소드는 현재 로그인중인 사람의 이름과 학번, 그리고 현재날짜가 포함된 증명서를 콘솔창에 출력하는 메소드입니다. 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200a846c57_8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200a846c57_8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delay()메소드는 현재 로그인중인 사람의 이름과 학번, 그리고 현재날짜가 포함된 증명서를 콘솔창에 출력하는 메소드입니다. 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200a846c57_8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200a846c57_8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200a846c57_2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200a846c57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현금결제 메소드입니다.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돈을 권종별로 한 장 또는 한 개씩 받는 것이 전제조건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cashTrays라는 이중배열을 사용하여 현금을 관리하는데, 두개의 배열 중에 첫번째 배열은 현금 수입을 관리하고, 두번째 배열은 거스름돈이 얼만큼 나갔는지를를 관리합니다.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사용자가 권종별로 하나씩 돈을 넣는 경우, switch문을 통해서 해당하는 권종의 수입에 1을 누적합 합니다. 그리고 총 결제 금액에서 사용자가 낸 돈을 차감합니다.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 과정을 do-while문 안에 넣어서, 총 결제금액과 사용자가 낸 돈이 같거나 혹은 클 때까지 반복합니다.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200a846c57_2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200a846c57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만약 사용자가 결제해야 하는 금액보다 현금을 많이 넣었을 경우, 거스름돈을 계산하는 부분인데,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큰 do-while문의 조건은 거스름돈을 저장하고 있는 exch라는 변수가 0이 될 때 까지 이고, 거스름돈을 각 권종의 크기로 나눈 몫이 0이 아닐 때 그 권종의 거스름돈을 사용자에게 주는 것 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(거스름돈 2처넌으로 예시들깅)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거스름돈 처리가 모두 끝나면 현금을 관리하는 이중배열인 cashTrays를 직렬화하여 파일로 저장하는 메소드 cashSerial()호출하여 저장합니다.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200a846c57_8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200a846c57_8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걍 말로 다 때워 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200a846c57_2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200a846c57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현금결제와 거스름돈 출력이 모두 끝난 후에는 delay()메소드를 호출하여 증명서를출력하고,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결제와 출력이 완료되었기 때문에 모든 장바구니를 초기화 해줍니다. 그리고 3초후 초기화면으로 돌아갑니다. 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200a846c57_2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200a846c57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계좌이체 결제 메소드입니다. 가상의 계좌번호를 출력해주고 사용자가 이체할 금액을 입력하도록 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200a846c57_2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200a846c57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결제해야 하는 금액보다 적은 금액을 입력하거나 많은 금액을 입력하면 안내 문구와 함께 다시 입력받도록 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정확한 금액을 입력하면 이체가 완료됨을 알립니다.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이체받은 금액을 cashAndAccount[] 배열에 누적합 하고 이 배열을 직렬화로 저장하여 다른 관리자 클래스에서 수익 관리를 할 수 있도록 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delay()메소드를 호출하여 사용자가 결제한 증명서들을 출력하고, 이후 모든 장바구니 벡터를 초기화 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4193addb5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204193addb5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200a846c57_2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200a846c57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200a846c57_8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200a846c57_8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결제해야 하는 금액보다 적은 금액을 입력하거나 많은 금액을 입력하면 안내 문구와 함께 다시 입력받도록 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정확한 금액을 입력하면 이체가 완료됨을 알립니다.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이체받은 금액을 cashAndAccount[] 배열에 누적합 하고 이 배열을 직렬화로 저장하여 다른 관리자 클래스에서 수익 관리를 할 수 있도록 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delay()메소드를 호출하여 사용자가 결제한 증명서들을 출력하고, 이후 모든 장바구니 벡터를 초기화 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200a846c57_0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200a846c57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</a:t>
            </a:r>
            <a:r>
              <a:rPr lang="ko-KR"/>
              <a:t>은 </a:t>
            </a:r>
            <a:r>
              <a:rPr lang="ko-KR"/>
              <a:t>StList 클래스입니</a:t>
            </a:r>
            <a:r>
              <a:rPr lang="ko-KR"/>
              <a:t>다. 학생의 정보를 저장하려고 만든 클래스입니다. 학생 정보를 어떤 배열 또는 자료구조에 담아야 할지 고민이 많았습니다.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로그인을 할 때에 학번과 이름으로 하게 되는데 그 둘을 연결지을 수 있는 자료였으면 좋겠다는게 1번. 학번은 겹칠 수 없다가 2번. 동명이인은 가능하다 3번 까지가 최소한의 조건이었습니다.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HashMap 자료구조의 경우 key 값과 그에 상응하는 value 값을 가지고 있기 때문에 두 값을 연결지을 수 있고,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key 값은 중복이 허용되지 않지만 value 값은 허용이 된다는 점에서 HashMap을 선택하게 되었습니다.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static 초기화로 이미 증명서발급기를 사용하고 있다는 설정의 기존 학생들의 정보가 HashMap 안에 저장되어 있게 하려고 했습니다. 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00a846c57_0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00a846c5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StList 클래스의 </a:t>
            </a:r>
            <a:r>
              <a:rPr lang="ko-KR"/>
              <a:t>기능으로</a:t>
            </a:r>
            <a:r>
              <a:rPr lang="ko-KR"/>
              <a:t>는 학생정보 즉, HashMap 직렬화, 조회, 추가, 수정, 삭제가 있습니다.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사실상 관리자 클래스에서 구현되어야 할 것 같 메소드들이 이 클래스에 있는데요. 몇가지만 살펴보겠습니다. &gt;&gt;클릭&lt;&lt;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200a846c57_0_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200a846c5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처음엔 StList 클래스에서 학생 정보를 담을 HashMap 자료구조를 생성하고  &gt;&gt; 클릭&lt;&lt;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관리자 클래스인 AdminMenu 클래스에서 StList클래스 인스턴스를 생성해서 map에 접근해 학생을 추가한다든가 이런 식으로 관리하려고 했었는데요. 학생 정보에 접근하려면 매번 새롭게 클래스 인스턴스를 생성하려고 했으니 당연하게도 변경된 값들이 공유되지 않았습니다.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&gt;&gt;클릭&lt;&lt;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200a846c57_0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200a846c57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결국 직렬화 메소드를 만들어 </a:t>
            </a:r>
            <a:r>
              <a:rPr lang="ko-KR">
                <a:solidFill>
                  <a:schemeClr val="dk1"/>
                </a:solidFill>
              </a:rPr>
              <a:t>info.ser 라는 파일에 학생정보를 담은 자료구조 map을 저장했습니다.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200a846c57_0_2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200a846c57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이 메소드는 학생 정보를 조회합니다. HashMap 자료구조가 가지고 있는 iterator() 메소드를 이용해 key와 value 값을 출력했습니다.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(정렬 조회는 증명서 발급기에선 필요 없다고 판단. 구현 시도는 함. String key 값을 int로 바꿔서 정렬을 해야하고 value값은 key값에 따라서 움직여야 함)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200a846c57_0_3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200a846c57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이 메소드는 학생 정보를 수정하는 메소드입니다. 동명이인이 있을 경우를 대비해 중복이 없는 key값으로 어떤 학생의 정보를 수정할 지 입력 받습니다. 학번은 학교에서 정해준 고유번호로 수정할 수 없다고 가정하고 이름을 변경할 수 있게 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3번이상 존재하지 않는 학번을 입력하면 프로그램이 종료됩니다.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제대로 된 학번을 입력했으면 변경할 이름을 입력하고 &gt;&gt;클릭&lt;&lt;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200a846c57_0_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200a846c57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수정할 학생의 이름의 키값 즉, 학번에 앞서 변경하겠다고 한 이름을 넣습니다. 값이 변했으니 직렬화로 저장해주고 제대로 변했는지 조회합니다.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200a846c5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200a846c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다은 AdminMenu클래스입니다. 관리자의 기능을 수행합니다.</a:t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멤버 변수 있는 관리자 고유 비밀번호는 private으로 선언과 초기화를 해두었고 아래는 역직렬화로 읽어들인 값을 담는 변수들입니다.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04193addb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204193addb5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200a846c57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200a846c5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메소드로는 </a:t>
            </a: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직렬화-역직렬화, </a:t>
            </a: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로그인, 관리자 메뉴 선택, 뒤로가기 선택 &gt;&gt;클릭&lt;&lt;</a:t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수입조회, 거스름돈조회/관리, 종이재고조회/관리, 학생정보조회/관리, 나가기, 기기종료 그리고 종이 재고를 경고하는 메소드가 있습니다. 차례대로 보시면</a:t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200a846c57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200a846c5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관리자 클래스는 수입을 조회하고 학생 정보나 종이 재고를 새로운 값으로 바꾸는 기능을 하기 때문에 역직렬화와 직렬화 메소드들을 구현했습니다. 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200a846c57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200a846c5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adLogin() 메소드</a:t>
            </a:r>
            <a:r>
              <a:rPr lang="ko-KR"/>
              <a:t>는 로그인 인증하는 기능으로 3회 이상 비밀번호를 틀리면 메인메소드가 다시 실행되도록 했습니다. 비밀번호가 String 타입이므로 입력값과 비교할 때에 String클래스의 equals메소드를 사용했습니다. 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200a846c57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200a846c5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adSelect() </a:t>
            </a:r>
            <a:r>
              <a:rPr lang="ko-KR"/>
              <a:t>메소드에서</a:t>
            </a:r>
            <a:r>
              <a:rPr lang="ko-KR"/>
              <a:t>는 switch문으로 관리자 메뉴를 선택하게 했습니다. 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200a846c57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200a846c5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관리자 메뉴의 첫 번째인 수입조회 메소드 입니다. 현금, 카드, 계좌이체 수입의 값이 담기 파일을 역직렬화해서 멤버변수에 그 값들을 담아서 출력해 보여줍니다. 현금의 경우 0번방이 수입이고 1번방이 거스름돈이어서 0번방의 배열만 출력합니다. 모든 메뉴의 마지막에는 adBack()을 호출해서 바로 로그아웃을 하거나 다시 메뉴를 선택하게 합니다. 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200a846c57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200a846c5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관리</a:t>
            </a:r>
            <a:r>
              <a:rPr lang="ko-KR"/>
              <a:t>자 메뉴의 두 번째인 거스름돈 조회/관리 메소드입니다. 역직렬화 메소드로 현금 파일을 읽어오고 1을 입력하면 값을 출력해 보여줍니다. 입력값이 2이면  &gt;&gt; 클릭 &lt;&lt; 거스름돈 관리 메소드를 호출합니다. 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200a846c57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200a846c5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거스름</a:t>
            </a:r>
            <a:r>
              <a:rPr lang="ko-KR"/>
              <a:t>돈 관리는 100원은 50개, 10000원은 30개 이런식으로 채울 권종의 수를 미리 지정해놓고 멤버 변수의 값을 초기화해주는 방식으로 설계했습니다. 그래서 이 과정이 끝난 후 다시 직렬화로 저장을 해주어야 하는데 현금의 직렬화는 이미 BasketandPay 클래스에 만들어 놓은 cardSerial()라는 메소드가 있어서 그걸 호출해옵니다. 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200a846c57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200a846c5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종</a:t>
            </a:r>
            <a:r>
              <a:rPr lang="ko-KR"/>
              <a:t>이 재고 조회/관리 메소드도 비슷한 구조입니다. 다른 점이 있다면 관리 부분인데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200a846c57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200a846c5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관리자가 원하는 양의 종이를 채울 수 있도록 했지만 1~100장이라는 제한을 두었습니다. 최대로는 500장까지만 채울 수 있게해서 입력값만큼 재고를 증가시켰을 때 500장이 넘으면 그 차이만큼만 채우게끔 했습니다. 값이 변했으므로 직렬화 메소드를 호출해 저장합니다.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클릭&lt;&lt;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아래의 stockCheck()는 초기화면에서 실행되는 메소드인데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클릭&lt;&lt;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돌아오고 나서 &lt;&lt;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200a846c57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200a846c5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종이 재고가 50장 미만이면 경고 문구만 출력하고 15장 미만이면 강제로 관리자 메뉴의 종이 재고 관리를 호출해서 채우게 합니다.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예를 들어 종이가 13장 남아서 adPpFull() 이 호출되어 종이를 채우는데 1장만 채웠을 경우 14장일 경우가 있을 수 있므로 다시 한 번 체크하기 위해 앞의 adPpFull() 에서 호출해준것입니다.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00a846c57_1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2200a846c57_1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200a846c57_0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200a846c5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이 메소드는 학생 정보를 관리하는 기능인데 지금 보시면 전부 StList 클래스의 인스턴스 변수인 st를 통해서 메소드를 호출해 오는 걸 확인할 수 있습니다. &gt;&gt; 클릭 &lt;&lt;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(문제점) 원래는 관리자 클래스 내에서 기능을 구현하려고 했는데 그 시점에서는 직렬화를 하지 않았어서 조회를 예로 들면 StList 클래스 인스턴스를 새롭게 퍼올려서 그 인스턴스에 있는 HashMap을 읽어 왔습니다. 당연히 새롭게 생성된 HashMap에 담긴 정보를 읽어오게되니 수정하거나 추가, 삭제한 게 전혀 반영이 되지 않았습니다. 이를 어떻게든 해결해보고자 관리 자체를 StList 클래스에서 구현하고 관리자에서는 그 메소드를 호출만 해오면 어떨까 했던게 이어져서 지금의 구조가 되었습니다.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(해결) 직렬화, 역직렬화를 하게 된 지금은 st.으로 메소드를 호출하지 않고 관리자 클래스 내에서 바로 구현이 가능하지만 그대로 두었습니다.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조회, 수정, 추가, 삭제가 끝나면 아래의 adStManageBackMenu() 를 호출합니다. </a:t>
            </a:r>
            <a:endParaRPr sz="100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200a846c57_0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200a846c5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관리가 끝난 후 관리자모드를 나가기 위한 메소드입니다. 증명서 발급기는 메인에서 while문으로 계속 돌아가고 있기때문에 이 메소드는 호출되어서 실행이 끝나는 것으로 역할을 마칩니다.</a:t>
            </a:r>
            <a:endParaRPr sz="100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200a846c57_0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200a846c57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마지막으로 프로그램 자체를 종료하는 메소드입니다. </a:t>
            </a:r>
            <a:r>
              <a:rPr lang="ko-KR">
                <a:solidFill>
                  <a:schemeClr val="dk1"/>
                </a:solidFill>
              </a:rPr>
              <a:t> System 클래스에 있는 exit()를 호출해 </a:t>
            </a:r>
            <a:r>
              <a:rPr lang="ko-KR">
                <a:solidFill>
                  <a:srgbClr val="222222"/>
                </a:solidFill>
              </a:rPr>
              <a:t>현재 실행하고 있는 프로세스를 강제 종료합니다.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22222"/>
                </a:solidFill>
              </a:rPr>
              <a:t>(</a:t>
            </a:r>
            <a:r>
              <a:rPr lang="ko-KR">
                <a:solidFill>
                  <a:schemeClr val="dk1"/>
                </a:solidFill>
              </a:rPr>
              <a:t> 사실 exit()의 매개변수로 -1이 아닌 어떤 값을 주더라도 종료 된다</a:t>
            </a:r>
            <a:r>
              <a:rPr lang="ko-KR">
                <a:solidFill>
                  <a:srgbClr val="222222"/>
                </a:solidFill>
              </a:rPr>
              <a:t>)</a:t>
            </a:r>
            <a:endParaRPr>
              <a:solidFill>
                <a:srgbClr val="222222"/>
              </a:solidFill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20a9d16216_3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20a9d16216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00a846c57_1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2200a846c57_1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00a846c57_1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2200a846c57_1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showMasterSp="0">
  <p:cSld name="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본문흰색" id="9" name="Google Shape;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4675" y="125413"/>
            <a:ext cx="796925" cy="4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 showMasterSp="0">
  <p:cSld name="1_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본문흰색"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4675" y="125413"/>
            <a:ext cx="796925" cy="4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슬라이드" showMasterSp="0">
  <p:cSld name="2_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본문흰색" id="13" name="Google Shape;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4675" y="125413"/>
            <a:ext cx="796925" cy="4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type="title"/>
          </p:nvPr>
        </p:nvSpPr>
        <p:spPr>
          <a:xfrm>
            <a:off x="504825" y="-100013"/>
            <a:ext cx="5940425" cy="850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제목 슬라이드" showMasterSp="0">
  <p:cSld name="3_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본문흰색" id="21" name="Google Shape;2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4675" y="125413"/>
            <a:ext cx="796925" cy="4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4825" y="-100013"/>
            <a:ext cx="5940425" cy="850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본문흰색"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15325" y="77788"/>
            <a:ext cx="676275" cy="377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3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5.jpg"/><Relationship Id="rId5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4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3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2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Relationship Id="rId7" Type="http://schemas.openxmlformats.org/officeDocument/2006/relationships/image" Target="../media/image26.png"/><Relationship Id="rId8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37.png"/><Relationship Id="rId5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Relationship Id="rId4" Type="http://schemas.openxmlformats.org/officeDocument/2006/relationships/image" Target="../media/image34.png"/><Relationship Id="rId5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49.png"/><Relationship Id="rId5" Type="http://schemas.openxmlformats.org/officeDocument/2006/relationships/image" Target="../media/image61.png"/><Relationship Id="rId6" Type="http://schemas.openxmlformats.org/officeDocument/2006/relationships/image" Target="../media/image47.png"/><Relationship Id="rId7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Relationship Id="rId4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Relationship Id="rId4" Type="http://schemas.openxmlformats.org/officeDocument/2006/relationships/image" Target="../media/image49.png"/><Relationship Id="rId5" Type="http://schemas.openxmlformats.org/officeDocument/2006/relationships/image" Target="../media/image61.png"/><Relationship Id="rId6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Relationship Id="rId4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Relationship Id="rId4" Type="http://schemas.openxmlformats.org/officeDocument/2006/relationships/image" Target="../media/image49.png"/><Relationship Id="rId5" Type="http://schemas.openxmlformats.org/officeDocument/2006/relationships/image" Target="../media/image61.png"/><Relationship Id="rId6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Relationship Id="rId4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Relationship Id="rId4" Type="http://schemas.openxmlformats.org/officeDocument/2006/relationships/image" Target="../media/image49.png"/><Relationship Id="rId5" Type="http://schemas.openxmlformats.org/officeDocument/2006/relationships/image" Target="../media/image61.png"/><Relationship Id="rId6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Relationship Id="rId4" Type="http://schemas.openxmlformats.org/officeDocument/2006/relationships/image" Target="../media/image7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Relationship Id="rId4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Relationship Id="rId4" Type="http://schemas.openxmlformats.org/officeDocument/2006/relationships/image" Target="../media/image74.png"/><Relationship Id="rId5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Relationship Id="rId4" Type="http://schemas.openxmlformats.org/officeDocument/2006/relationships/image" Target="../media/image49.png"/><Relationship Id="rId5" Type="http://schemas.openxmlformats.org/officeDocument/2006/relationships/image" Target="../media/image61.png"/><Relationship Id="rId6" Type="http://schemas.openxmlformats.org/officeDocument/2006/relationships/image" Target="../media/image47.png"/><Relationship Id="rId7" Type="http://schemas.openxmlformats.org/officeDocument/2006/relationships/image" Target="../media/image7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57.png"/><Relationship Id="rId7" Type="http://schemas.openxmlformats.org/officeDocument/2006/relationships/image" Target="../media/image6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.png"/><Relationship Id="rId4" Type="http://schemas.openxmlformats.org/officeDocument/2006/relationships/image" Target="../media/image66.png"/><Relationship Id="rId5" Type="http://schemas.openxmlformats.org/officeDocument/2006/relationships/image" Target="../media/image6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png"/><Relationship Id="rId4" Type="http://schemas.openxmlformats.org/officeDocument/2006/relationships/image" Target="../media/image7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png"/><Relationship Id="rId4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6.png"/><Relationship Id="rId4" Type="http://schemas.openxmlformats.org/officeDocument/2006/relationships/image" Target="../media/image69.png"/><Relationship Id="rId5" Type="http://schemas.openxmlformats.org/officeDocument/2006/relationships/image" Target="../media/image6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6.png"/><Relationship Id="rId4" Type="http://schemas.openxmlformats.org/officeDocument/2006/relationships/image" Target="../media/image75.png"/><Relationship Id="rId5" Type="http://schemas.openxmlformats.org/officeDocument/2006/relationships/image" Target="../media/image73.png"/><Relationship Id="rId6" Type="http://schemas.openxmlformats.org/officeDocument/2006/relationships/image" Target="../media/image64.png"/><Relationship Id="rId7" Type="http://schemas.openxmlformats.org/officeDocument/2006/relationships/image" Target="../media/image6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.png"/><Relationship Id="rId4" Type="http://schemas.openxmlformats.org/officeDocument/2006/relationships/image" Target="../media/image7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.png"/><Relationship Id="rId4" Type="http://schemas.openxmlformats.org/officeDocument/2006/relationships/image" Target="../media/image75.png"/><Relationship Id="rId5" Type="http://schemas.openxmlformats.org/officeDocument/2006/relationships/image" Target="../media/image73.png"/><Relationship Id="rId6" Type="http://schemas.openxmlformats.org/officeDocument/2006/relationships/image" Target="../media/image64.png"/><Relationship Id="rId7" Type="http://schemas.openxmlformats.org/officeDocument/2006/relationships/image" Target="../media/image6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6.png"/><Relationship Id="rId4" Type="http://schemas.openxmlformats.org/officeDocument/2006/relationships/image" Target="../media/image8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6.png"/><Relationship Id="rId4" Type="http://schemas.openxmlformats.org/officeDocument/2006/relationships/image" Target="../media/image8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6.png"/><Relationship Id="rId4" Type="http://schemas.openxmlformats.org/officeDocument/2006/relationships/image" Target="../media/image83.png"/><Relationship Id="rId5" Type="http://schemas.openxmlformats.org/officeDocument/2006/relationships/image" Target="../media/image7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6.png"/><Relationship Id="rId4" Type="http://schemas.openxmlformats.org/officeDocument/2006/relationships/image" Target="../media/image8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6.png"/><Relationship Id="rId4" Type="http://schemas.openxmlformats.org/officeDocument/2006/relationships/image" Target="../media/image8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6.png"/><Relationship Id="rId4" Type="http://schemas.openxmlformats.org/officeDocument/2006/relationships/image" Target="../media/image9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6.png"/><Relationship Id="rId4" Type="http://schemas.openxmlformats.org/officeDocument/2006/relationships/image" Target="../media/image98.png"/><Relationship Id="rId5" Type="http://schemas.openxmlformats.org/officeDocument/2006/relationships/image" Target="../media/image8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6.png"/><Relationship Id="rId4" Type="http://schemas.openxmlformats.org/officeDocument/2006/relationships/image" Target="../media/image8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6.png"/><Relationship Id="rId4" Type="http://schemas.openxmlformats.org/officeDocument/2006/relationships/image" Target="../media/image94.png"/><Relationship Id="rId5" Type="http://schemas.openxmlformats.org/officeDocument/2006/relationships/image" Target="../media/image9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6.png"/><Relationship Id="rId4" Type="http://schemas.openxmlformats.org/officeDocument/2006/relationships/image" Target="../media/image9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6.png"/><Relationship Id="rId4" Type="http://schemas.openxmlformats.org/officeDocument/2006/relationships/image" Target="../media/image8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6.png"/><Relationship Id="rId4" Type="http://schemas.openxmlformats.org/officeDocument/2006/relationships/image" Target="../media/image7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6.png"/><Relationship Id="rId4" Type="http://schemas.openxmlformats.org/officeDocument/2006/relationships/image" Target="../media/image8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6.png"/><Relationship Id="rId4" Type="http://schemas.openxmlformats.org/officeDocument/2006/relationships/image" Target="../media/image78.png"/><Relationship Id="rId5" Type="http://schemas.openxmlformats.org/officeDocument/2006/relationships/image" Target="../media/image7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6.png"/><Relationship Id="rId4" Type="http://schemas.openxmlformats.org/officeDocument/2006/relationships/image" Target="../media/image8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6.png"/><Relationship Id="rId4" Type="http://schemas.openxmlformats.org/officeDocument/2006/relationships/image" Target="../media/image9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6.png"/><Relationship Id="rId4" Type="http://schemas.openxmlformats.org/officeDocument/2006/relationships/image" Target="../media/image95.png"/><Relationship Id="rId5" Type="http://schemas.openxmlformats.org/officeDocument/2006/relationships/image" Target="../media/image8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6.png"/><Relationship Id="rId4" Type="http://schemas.openxmlformats.org/officeDocument/2006/relationships/image" Target="../media/image9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6.png"/><Relationship Id="rId4" Type="http://schemas.openxmlformats.org/officeDocument/2006/relationships/image" Target="../media/image90.png"/><Relationship Id="rId5" Type="http://schemas.openxmlformats.org/officeDocument/2006/relationships/image" Target="../media/image9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6.png"/><Relationship Id="rId4" Type="http://schemas.openxmlformats.org/officeDocument/2006/relationships/image" Target="../media/image10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6.png"/><Relationship Id="rId4" Type="http://schemas.openxmlformats.org/officeDocument/2006/relationships/image" Target="../media/image9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/>
        </p:nvSpPr>
        <p:spPr>
          <a:xfrm>
            <a:off x="5194325" y="2195325"/>
            <a:ext cx="341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lt1"/>
                </a:solidFill>
              </a:rPr>
              <a:t>세미 프로젝트 01 : 자판기 </a:t>
            </a:r>
            <a:endParaRPr sz="1900"/>
          </a:p>
        </p:txBody>
      </p:sp>
      <p:sp>
        <p:nvSpPr>
          <p:cNvPr id="27" name="Google Shape;27;p7"/>
          <p:cNvSpPr txBox="1"/>
          <p:nvPr/>
        </p:nvSpPr>
        <p:spPr>
          <a:xfrm>
            <a:off x="3508700" y="2580225"/>
            <a:ext cx="48864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</a:rPr>
              <a:t>대학생용 </a:t>
            </a:r>
            <a:endParaRPr sz="4400">
              <a:solidFill>
                <a:schemeClr val="lt1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</a:rPr>
              <a:t>증명서 발급기</a:t>
            </a:r>
            <a:endParaRPr/>
          </a:p>
        </p:txBody>
      </p:sp>
      <p:pic>
        <p:nvPicPr>
          <p:cNvPr id="28" name="Google Shape;2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594" y="175650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7"/>
          <p:cNvSpPr txBox="1"/>
          <p:nvPr/>
        </p:nvSpPr>
        <p:spPr>
          <a:xfrm>
            <a:off x="3819250" y="5474450"/>
            <a:ext cx="4886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lt1"/>
                </a:solidFill>
              </a:rPr>
              <a:t>4팀 : 한아현, 강별희, 양연수, 최하경</a:t>
            </a:r>
            <a:endParaRPr sz="1900"/>
          </a:p>
        </p:txBody>
      </p:sp>
      <p:sp>
        <p:nvSpPr>
          <p:cNvPr id="30" name="Google Shape;30;p7"/>
          <p:cNvSpPr txBox="1"/>
          <p:nvPr/>
        </p:nvSpPr>
        <p:spPr>
          <a:xfrm>
            <a:off x="85125" y="6212900"/>
            <a:ext cx="283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D9D9D9"/>
                </a:solidFill>
              </a:rPr>
              <a:t>발표일 : 2023.03.20 </a:t>
            </a:r>
            <a:endParaRPr sz="1900">
              <a:solidFill>
                <a:srgbClr val="D9D9D9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87313" y="-26988"/>
            <a:ext cx="79215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/>
              <a:t>FlowChart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069" y="114050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84112"/>
            <a:ext cx="8839199" cy="400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87313" y="-26988"/>
            <a:ext cx="79215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/>
              <a:t>FlowChart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069" y="114050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84112"/>
            <a:ext cx="8839199" cy="497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87313" y="-26988"/>
            <a:ext cx="79215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/>
              <a:t>FlowChart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069" y="114050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75" y="833450"/>
            <a:ext cx="6064550" cy="554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87313" y="-26988"/>
            <a:ext cx="79215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/>
              <a:t>FlowChart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069" y="114050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84112"/>
            <a:ext cx="8839201" cy="4350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/>
        </p:nvSpPr>
        <p:spPr>
          <a:xfrm>
            <a:off x="2382838" y="1995488"/>
            <a:ext cx="4972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</a:rPr>
              <a:t>프로그램 시연</a:t>
            </a:r>
            <a:endParaRPr sz="4000">
              <a:solidFill>
                <a:schemeClr val="lt1"/>
              </a:solidFill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769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/>
        </p:nvSpPr>
        <p:spPr>
          <a:xfrm>
            <a:off x="2382838" y="1995488"/>
            <a:ext cx="4972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</a:rPr>
              <a:t>코드 설명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42" name="Google Shape;142;p21"/>
          <p:cNvSpPr txBox="1"/>
          <p:nvPr>
            <p:ph idx="4294967295" type="title"/>
          </p:nvPr>
        </p:nvSpPr>
        <p:spPr>
          <a:xfrm>
            <a:off x="869625" y="2922352"/>
            <a:ext cx="5940300" cy="289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01. CertifiMachineRun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02. FirstScreen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03. StudentMenu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BasketandPay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05. StList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AdminMenu	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769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01. </a:t>
            </a:r>
            <a:r>
              <a:rPr lang="ko-KR"/>
              <a:t>CertifiMachineRun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457200" y="6778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메인 메소드 포함, 가장 먼저 실행되는 클래스 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769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413" y="1187692"/>
            <a:ext cx="8301174" cy="44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/>
          <p:nvPr/>
        </p:nvSpPr>
        <p:spPr>
          <a:xfrm>
            <a:off x="1036675" y="2799525"/>
            <a:ext cx="5587800" cy="8508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01. CertifiMachineRun</a:t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769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281" y="1252625"/>
            <a:ext cx="8865449" cy="3440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02. </a:t>
            </a:r>
            <a:r>
              <a:rPr lang="ko-KR"/>
              <a:t>FirstScreen</a:t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769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03152"/>
            <a:ext cx="6208325" cy="27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/>
        </p:nvSpPr>
        <p:spPr>
          <a:xfrm>
            <a:off x="3109200" y="233875"/>
            <a:ext cx="40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초기화면 클래스 (시작화면 -&gt; 사용자 모드 선택)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750775"/>
            <a:ext cx="8847825" cy="47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769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02. FirstScreen</a:t>
            </a:r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3109200" y="233875"/>
            <a:ext cx="40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초기화면 클래스 (시작화면 -&gt; 사용자 모드 선택)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63" y="1176744"/>
            <a:ext cx="8730475" cy="30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PTLINEA\ptline\01_디자인서식\시안_검수\2012년\0118\김선애\1차\png\AE 02_02.png" id="35" name="Google Shape;3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0975" y="5287963"/>
            <a:ext cx="6126163" cy="576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\PTLINEA\ptline\01_디자인서식\시안_검수\2012년\0118\김선애\1차\png\AE 02_02.png" id="36" name="Google Shape;3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0975" y="4587875"/>
            <a:ext cx="6126163" cy="5762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\PTLINEA\ptline\01_디자인서식\시안_검수\2012년\0118\김선애\1차\png\AE 02_02.png" id="37" name="Google Shape;3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0975" y="3887788"/>
            <a:ext cx="6126163" cy="576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\PTLINEA\ptline\01_디자인서식\시안_검수\2012년\0118\김선애\1차\png\AE 02_02.png" id="38" name="Google Shape;3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0975" y="3186113"/>
            <a:ext cx="6126163" cy="576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\PTLINEA\ptline\01_디자인서식\시안_검수\2012년\0118\김선애\1차\png\AE 02_02.png" id="39" name="Google Shape;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8925" y="2484425"/>
            <a:ext cx="6126163" cy="57626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 txBox="1"/>
          <p:nvPr/>
        </p:nvSpPr>
        <p:spPr>
          <a:xfrm>
            <a:off x="3530600" y="3227388"/>
            <a:ext cx="30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</a:rPr>
              <a:t>FlowChart</a:t>
            </a:r>
            <a:endParaRPr/>
          </a:p>
        </p:txBody>
      </p:sp>
      <p:sp>
        <p:nvSpPr>
          <p:cNvPr id="41" name="Google Shape;41;p8"/>
          <p:cNvSpPr txBox="1"/>
          <p:nvPr/>
        </p:nvSpPr>
        <p:spPr>
          <a:xfrm>
            <a:off x="3530600" y="3932238"/>
            <a:ext cx="30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</a:rPr>
              <a:t>프로그램 시연</a:t>
            </a:r>
            <a:endParaRPr/>
          </a:p>
        </p:txBody>
      </p:sp>
      <p:sp>
        <p:nvSpPr>
          <p:cNvPr id="42" name="Google Shape;42;p8"/>
          <p:cNvSpPr txBox="1"/>
          <p:nvPr/>
        </p:nvSpPr>
        <p:spPr>
          <a:xfrm>
            <a:off x="3530600" y="4640263"/>
            <a:ext cx="30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400">
                <a:solidFill>
                  <a:schemeClr val="lt1"/>
                </a:solidFill>
              </a:rPr>
              <a:t>코드설명</a:t>
            </a:r>
            <a:endParaRPr/>
          </a:p>
        </p:txBody>
      </p:sp>
      <p:sp>
        <p:nvSpPr>
          <p:cNvPr id="43" name="Google Shape;43;p8"/>
          <p:cNvSpPr txBox="1"/>
          <p:nvPr/>
        </p:nvSpPr>
        <p:spPr>
          <a:xfrm>
            <a:off x="3530600" y="5345113"/>
            <a:ext cx="30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</a:rPr>
              <a:t>QnA</a:t>
            </a:r>
            <a:endParaRPr/>
          </a:p>
        </p:txBody>
      </p:sp>
      <p:sp>
        <p:nvSpPr>
          <p:cNvPr id="44" name="Google Shape;44;p8"/>
          <p:cNvSpPr txBox="1"/>
          <p:nvPr/>
        </p:nvSpPr>
        <p:spPr>
          <a:xfrm>
            <a:off x="2728913" y="2513013"/>
            <a:ext cx="5683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00D8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2400" u="none" cap="none" strike="noStrike">
              <a:solidFill>
                <a:srgbClr val="00D8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8"/>
          <p:cNvSpPr txBox="1"/>
          <p:nvPr/>
        </p:nvSpPr>
        <p:spPr>
          <a:xfrm>
            <a:off x="2728913" y="3221038"/>
            <a:ext cx="5683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00D8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2400" u="none" cap="none" strike="noStrike">
              <a:solidFill>
                <a:srgbClr val="00D8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8"/>
          <p:cNvSpPr txBox="1"/>
          <p:nvPr/>
        </p:nvSpPr>
        <p:spPr>
          <a:xfrm>
            <a:off x="2728913" y="3929063"/>
            <a:ext cx="5683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00D8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2400" u="none" cap="none" strike="noStrike">
              <a:solidFill>
                <a:srgbClr val="00D8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2728913" y="4637088"/>
            <a:ext cx="5683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00D8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400" u="none" cap="none" strike="noStrike">
              <a:solidFill>
                <a:srgbClr val="00D8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2728913" y="5345113"/>
            <a:ext cx="5683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00D8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2400" u="none" cap="none" strike="noStrike">
              <a:solidFill>
                <a:srgbClr val="00D8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"/>
          <p:cNvSpPr txBox="1"/>
          <p:nvPr/>
        </p:nvSpPr>
        <p:spPr>
          <a:xfrm>
            <a:off x="3530563" y="2554538"/>
            <a:ext cx="30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</a:rPr>
              <a:t>주제 선정 / 주요 기능</a:t>
            </a:r>
            <a:endParaRPr/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6594" y="175650"/>
            <a:ext cx="1905455" cy="3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769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02. FirstScreen</a:t>
            </a:r>
            <a:endParaRPr/>
          </a:p>
        </p:txBody>
      </p:sp>
      <p:sp>
        <p:nvSpPr>
          <p:cNvPr id="183" name="Google Shape;183;p26"/>
          <p:cNvSpPr txBox="1"/>
          <p:nvPr/>
        </p:nvSpPr>
        <p:spPr>
          <a:xfrm>
            <a:off x="3109200" y="233875"/>
            <a:ext cx="40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초기화면 클래스 (시작화면 -&gt; 사용자 모드 선택)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 rotWithShape="1">
          <a:blip r:embed="rId4">
            <a:alphaModFix/>
          </a:blip>
          <a:srcRect b="0" l="0" r="25378" t="0"/>
          <a:stretch/>
        </p:blipFill>
        <p:spPr>
          <a:xfrm>
            <a:off x="152400" y="903175"/>
            <a:ext cx="8725750" cy="50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769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02. FirstScreen</a:t>
            </a:r>
            <a:endParaRPr/>
          </a:p>
        </p:txBody>
      </p:sp>
      <p:sp>
        <p:nvSpPr>
          <p:cNvPr id="191" name="Google Shape;191;p27"/>
          <p:cNvSpPr txBox="1"/>
          <p:nvPr/>
        </p:nvSpPr>
        <p:spPr>
          <a:xfrm>
            <a:off x="3109200" y="233875"/>
            <a:ext cx="40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초기화면 클래스 (시작화면 -&gt; 사용자 모드 선택)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674575"/>
            <a:ext cx="7654051" cy="597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769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02. FirstScreen</a:t>
            </a:r>
            <a:endParaRPr/>
          </a:p>
        </p:txBody>
      </p:sp>
      <p:sp>
        <p:nvSpPr>
          <p:cNvPr id="199" name="Google Shape;199;p28"/>
          <p:cNvSpPr txBox="1"/>
          <p:nvPr/>
        </p:nvSpPr>
        <p:spPr>
          <a:xfrm>
            <a:off x="3109200" y="233875"/>
            <a:ext cx="40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초기화면 클래스 (시작화면 -&gt; 사용자 모드 선택)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6697"/>
            <a:ext cx="8847826" cy="3631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03. </a:t>
            </a:r>
            <a:r>
              <a:rPr lang="ko-KR"/>
              <a:t>StudentMenu(1)</a:t>
            </a: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769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ko-KR"/>
              <a:t> </a:t>
            </a:r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13" y="1600200"/>
            <a:ext cx="305752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800" y="1347775"/>
            <a:ext cx="5962650" cy="41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6076" y="936138"/>
            <a:ext cx="4573599" cy="585422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/>
          <p:nvPr/>
        </p:nvSpPr>
        <p:spPr>
          <a:xfrm>
            <a:off x="598575" y="1388150"/>
            <a:ext cx="891600" cy="212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9"/>
          <p:cNvSpPr/>
          <p:nvPr/>
        </p:nvSpPr>
        <p:spPr>
          <a:xfrm>
            <a:off x="3752275" y="943225"/>
            <a:ext cx="891600" cy="212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03. StudentMenu(2)</a:t>
            </a:r>
            <a:endParaRPr/>
          </a:p>
        </p:txBody>
      </p:sp>
      <p:sp>
        <p:nvSpPr>
          <p:cNvPr id="218" name="Google Shape;218;p3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0" y="636250"/>
            <a:ext cx="7106324" cy="486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/>
          <p:nvPr/>
        </p:nvSpPr>
        <p:spPr>
          <a:xfrm>
            <a:off x="3728450" y="2047075"/>
            <a:ext cx="606000" cy="172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"/>
          <p:cNvSpPr/>
          <p:nvPr/>
        </p:nvSpPr>
        <p:spPr>
          <a:xfrm>
            <a:off x="622475" y="3059025"/>
            <a:ext cx="2003400" cy="172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325" y="2321150"/>
            <a:ext cx="6507325" cy="44515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/>
          <p:nvPr/>
        </p:nvSpPr>
        <p:spPr>
          <a:xfrm>
            <a:off x="2625875" y="3911825"/>
            <a:ext cx="2374200" cy="172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/>
          <p:nvPr/>
        </p:nvSpPr>
        <p:spPr>
          <a:xfrm>
            <a:off x="203775" y="687700"/>
            <a:ext cx="585900" cy="16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165550" y="1833900"/>
            <a:ext cx="456900" cy="1284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/>
          <p:nvPr/>
        </p:nvSpPr>
        <p:spPr>
          <a:xfrm>
            <a:off x="165550" y="2737700"/>
            <a:ext cx="456900" cy="1284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675" y="2047075"/>
            <a:ext cx="3453126" cy="362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4449" y="2050938"/>
            <a:ext cx="3500555" cy="362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/>
          <p:nvPr/>
        </p:nvSpPr>
        <p:spPr>
          <a:xfrm>
            <a:off x="229225" y="4139000"/>
            <a:ext cx="606000" cy="305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0"/>
          <p:cNvSpPr/>
          <p:nvPr/>
        </p:nvSpPr>
        <p:spPr>
          <a:xfrm>
            <a:off x="3728450" y="4240450"/>
            <a:ext cx="606000" cy="305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2575" y="750763"/>
            <a:ext cx="7162800" cy="13620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2" name="Google Shape;232;p30"/>
          <p:cNvSpPr/>
          <p:nvPr/>
        </p:nvSpPr>
        <p:spPr>
          <a:xfrm>
            <a:off x="802325" y="2381525"/>
            <a:ext cx="1401000" cy="560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44613" y="1331925"/>
            <a:ext cx="2790825" cy="13144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" name="Google Shape;234;p30"/>
          <p:cNvSpPr/>
          <p:nvPr/>
        </p:nvSpPr>
        <p:spPr>
          <a:xfrm>
            <a:off x="4334450" y="2381525"/>
            <a:ext cx="1401000" cy="560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BasketandPay</a:t>
            </a:r>
            <a:endParaRPr/>
          </a:p>
        </p:txBody>
      </p:sp>
      <p:sp>
        <p:nvSpPr>
          <p:cNvPr id="240" name="Google Shape;240;p3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6219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450" y="1562950"/>
            <a:ext cx="6629400" cy="46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/>
          <p:nvPr/>
        </p:nvSpPr>
        <p:spPr>
          <a:xfrm>
            <a:off x="955350" y="3838450"/>
            <a:ext cx="63744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955300" y="4983750"/>
            <a:ext cx="6374400" cy="850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title"/>
          </p:nvPr>
        </p:nvSpPr>
        <p:spPr>
          <a:xfrm>
            <a:off x="457200" y="-4"/>
            <a:ext cx="5940300" cy="112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BasketandPay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- addElement() 메소드</a:t>
            </a:r>
            <a:endParaRPr/>
          </a:p>
        </p:txBody>
      </p:sp>
      <p:sp>
        <p:nvSpPr>
          <p:cNvPr id="250" name="Google Shape;250;p3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" y="1591525"/>
            <a:ext cx="8420100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/>
          <p:nvPr/>
        </p:nvSpPr>
        <p:spPr>
          <a:xfrm>
            <a:off x="624025" y="2279625"/>
            <a:ext cx="5489100" cy="44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624025" y="3310750"/>
            <a:ext cx="3298500" cy="510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2"/>
          <p:cNvSpPr/>
          <p:nvPr/>
        </p:nvSpPr>
        <p:spPr>
          <a:xfrm>
            <a:off x="624025" y="4583875"/>
            <a:ext cx="6991800" cy="9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457200" y="5119625"/>
            <a:ext cx="471000" cy="318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title"/>
          </p:nvPr>
        </p:nvSpPr>
        <p:spPr>
          <a:xfrm>
            <a:off x="457200" y="0"/>
            <a:ext cx="79455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BasketandPay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- menuSelect(), menuRun() 메소드</a:t>
            </a:r>
            <a:endParaRPr/>
          </a:p>
        </p:txBody>
      </p:sp>
      <p:sp>
        <p:nvSpPr>
          <p:cNvPr id="261" name="Google Shape;261;p3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3"/>
          <p:cNvPicPr preferRelativeResize="0"/>
          <p:nvPr/>
        </p:nvPicPr>
        <p:blipFill rotWithShape="1">
          <a:blip r:embed="rId4">
            <a:alphaModFix/>
          </a:blip>
          <a:srcRect b="0" l="5765" r="21258" t="0"/>
          <a:stretch/>
        </p:blipFill>
        <p:spPr>
          <a:xfrm>
            <a:off x="899063" y="850800"/>
            <a:ext cx="7503636" cy="38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 rotWithShape="1">
          <a:blip r:embed="rId5">
            <a:alphaModFix/>
          </a:blip>
          <a:srcRect b="0" l="8893" r="7121" t="0"/>
          <a:stretch/>
        </p:blipFill>
        <p:spPr>
          <a:xfrm>
            <a:off x="899075" y="4673100"/>
            <a:ext cx="7503625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2613" y="203113"/>
            <a:ext cx="4638675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BasketandPay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delBasket()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250" y="866825"/>
            <a:ext cx="6941425" cy="577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8100" y="264275"/>
            <a:ext cx="50673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 rotWithShape="1">
          <a:blip r:embed="rId4">
            <a:alphaModFix/>
          </a:blip>
          <a:srcRect b="0" l="4996" r="40334" t="0"/>
          <a:stretch/>
        </p:blipFill>
        <p:spPr>
          <a:xfrm>
            <a:off x="619125" y="969725"/>
            <a:ext cx="7721149" cy="560554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5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HowtoPay()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5"/>
          <p:cNvPicPr preferRelativeResize="0"/>
          <p:nvPr/>
        </p:nvPicPr>
        <p:blipFill rotWithShape="1">
          <a:blip r:embed="rId5">
            <a:alphaModFix/>
          </a:blip>
          <a:srcRect b="0" l="0" r="17039" t="0"/>
          <a:stretch/>
        </p:blipFill>
        <p:spPr>
          <a:xfrm>
            <a:off x="4572000" y="132925"/>
            <a:ext cx="421960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/>
        </p:nvSpPr>
        <p:spPr>
          <a:xfrm>
            <a:off x="2996444" y="1959025"/>
            <a:ext cx="2440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</a:rPr>
              <a:t>주제 선정 </a:t>
            </a:r>
            <a:endParaRPr/>
          </a:p>
        </p:txBody>
      </p:sp>
      <p:pic>
        <p:nvPicPr>
          <p:cNvPr id="56" name="Google Shape;5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594" y="175650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/>
          <p:nvPr/>
        </p:nvSpPr>
        <p:spPr>
          <a:xfrm>
            <a:off x="1738925" y="2320450"/>
            <a:ext cx="70950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자판기 종류를 다 같이 메모 </a:t>
            </a:r>
            <a:endParaRPr sz="1500">
              <a:solidFill>
                <a:schemeClr val="lt1"/>
              </a:solidFill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구현할 기능이 적거나 제한적인 주제를 지움</a:t>
            </a:r>
            <a:endParaRPr sz="1500">
              <a:solidFill>
                <a:schemeClr val="lt1"/>
              </a:solidFill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   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자바 기능을 최대한 적용할 수 있는 지 판단</a:t>
            </a:r>
            <a:endParaRPr sz="1500">
              <a:solidFill>
                <a:schemeClr val="lt1"/>
              </a:solidFill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lt1"/>
                </a:solidFill>
              </a:rPr>
              <a:t>            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lt1"/>
                </a:solidFill>
              </a:rPr>
              <a:t>증명서 발급기가 정보 은닉, 관리를 통한 자료구조 활용에 유리하고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lt1"/>
                </a:solidFill>
              </a:rPr>
              <a:t>특히 대학생용은 명단 관리가 반드시 필요하다는 점에서 선택.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card()   ①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350" y="1115075"/>
            <a:ext cx="8467725" cy="51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01300" y="2256600"/>
            <a:ext cx="502200" cy="20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7"/>
          <p:cNvSpPr txBox="1"/>
          <p:nvPr>
            <p:ph type="title"/>
          </p:nvPr>
        </p:nvSpPr>
        <p:spPr>
          <a:xfrm>
            <a:off x="457200" y="152400"/>
            <a:ext cx="79455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- totPrice() 메소드</a:t>
            </a:r>
            <a:endParaRPr/>
          </a:p>
        </p:txBody>
      </p:sp>
      <p:pic>
        <p:nvPicPr>
          <p:cNvPr id="299" name="Google Shape;29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74651"/>
            <a:ext cx="9144000" cy="2920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8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BasketandPay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card()   ①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350" y="1115075"/>
            <a:ext cx="8467725" cy="51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 rotWithShape="1">
          <a:blip r:embed="rId5">
            <a:alphaModFix/>
          </a:blip>
          <a:srcRect b="31342" l="0" r="0" t="0"/>
          <a:stretch/>
        </p:blipFill>
        <p:spPr>
          <a:xfrm>
            <a:off x="5029200" y="445521"/>
            <a:ext cx="3657600" cy="15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/>
          <p:nvPr/>
        </p:nvSpPr>
        <p:spPr>
          <a:xfrm>
            <a:off x="501300" y="2256600"/>
            <a:ext cx="502200" cy="20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9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</a:t>
            </a:r>
            <a:r>
              <a:rPr lang="ko-KR"/>
              <a:t>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</a:t>
            </a:r>
            <a:r>
              <a:rPr lang="ko-KR"/>
              <a:t>card</a:t>
            </a:r>
            <a:r>
              <a:rPr lang="ko-KR"/>
              <a:t>()   </a:t>
            </a:r>
            <a:r>
              <a:rPr lang="ko-KR"/>
              <a:t>②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737" y="66450"/>
            <a:ext cx="6772365" cy="67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2313" y="668913"/>
            <a:ext cx="473392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8950" y="2605113"/>
            <a:ext cx="33337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9"/>
          <p:cNvSpPr/>
          <p:nvPr/>
        </p:nvSpPr>
        <p:spPr>
          <a:xfrm>
            <a:off x="766950" y="2547125"/>
            <a:ext cx="681600" cy="29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876" y="1954800"/>
            <a:ext cx="8682375" cy="51198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0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cardSerial() 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8" y="1638300"/>
            <a:ext cx="9001125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0"/>
          <p:cNvSpPr/>
          <p:nvPr/>
        </p:nvSpPr>
        <p:spPr>
          <a:xfrm>
            <a:off x="2825775" y="4161300"/>
            <a:ext cx="362400" cy="1058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1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card()   ②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737" y="66450"/>
            <a:ext cx="6772365" cy="67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2313" y="668913"/>
            <a:ext cx="473392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8950" y="2605113"/>
            <a:ext cx="33337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1"/>
          <p:cNvSpPr/>
          <p:nvPr/>
        </p:nvSpPr>
        <p:spPr>
          <a:xfrm>
            <a:off x="694450" y="2532625"/>
            <a:ext cx="783000" cy="30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1"/>
          <p:cNvSpPr/>
          <p:nvPr/>
        </p:nvSpPr>
        <p:spPr>
          <a:xfrm>
            <a:off x="737950" y="2835925"/>
            <a:ext cx="696000" cy="38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2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-readPaperSerial ()   ②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22124"/>
            <a:ext cx="9144001" cy="3213753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2"/>
          <p:cNvSpPr/>
          <p:nvPr/>
        </p:nvSpPr>
        <p:spPr>
          <a:xfrm>
            <a:off x="2521300" y="3908975"/>
            <a:ext cx="275400" cy="996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3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card()   ②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737" y="66450"/>
            <a:ext cx="6772365" cy="67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2313" y="668913"/>
            <a:ext cx="473392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8950" y="2605113"/>
            <a:ext cx="33337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3"/>
          <p:cNvSpPr/>
          <p:nvPr/>
        </p:nvSpPr>
        <p:spPr>
          <a:xfrm>
            <a:off x="694450" y="2532625"/>
            <a:ext cx="783000" cy="30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3"/>
          <p:cNvSpPr/>
          <p:nvPr/>
        </p:nvSpPr>
        <p:spPr>
          <a:xfrm>
            <a:off x="737950" y="2835925"/>
            <a:ext cx="696000" cy="38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3"/>
          <p:cNvSpPr/>
          <p:nvPr/>
        </p:nvSpPr>
        <p:spPr>
          <a:xfrm>
            <a:off x="868425" y="3256525"/>
            <a:ext cx="565500" cy="23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4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-PaperSerial ()   ②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8" y="1771650"/>
            <a:ext cx="9001125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4"/>
          <p:cNvSpPr/>
          <p:nvPr/>
        </p:nvSpPr>
        <p:spPr>
          <a:xfrm>
            <a:off x="2434300" y="3952475"/>
            <a:ext cx="333600" cy="913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5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card()   ②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737" y="66450"/>
            <a:ext cx="6772365" cy="67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2313" y="668913"/>
            <a:ext cx="473392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8950" y="2605113"/>
            <a:ext cx="33337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5"/>
          <p:cNvSpPr/>
          <p:nvPr/>
        </p:nvSpPr>
        <p:spPr>
          <a:xfrm>
            <a:off x="694450" y="2532625"/>
            <a:ext cx="783000" cy="30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5"/>
          <p:cNvSpPr/>
          <p:nvPr/>
        </p:nvSpPr>
        <p:spPr>
          <a:xfrm>
            <a:off x="737950" y="2835925"/>
            <a:ext cx="696000" cy="38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5"/>
          <p:cNvSpPr/>
          <p:nvPr/>
        </p:nvSpPr>
        <p:spPr>
          <a:xfrm>
            <a:off x="868425" y="3256525"/>
            <a:ext cx="565500" cy="23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5"/>
          <p:cNvSpPr/>
          <p:nvPr/>
        </p:nvSpPr>
        <p:spPr>
          <a:xfrm>
            <a:off x="737950" y="3524125"/>
            <a:ext cx="696000" cy="23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/>
        </p:nvSpPr>
        <p:spPr>
          <a:xfrm>
            <a:off x="2575263" y="1995488"/>
            <a:ext cx="4972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</a:rPr>
              <a:t>주요 기능</a:t>
            </a:r>
            <a:r>
              <a:rPr lang="ko-KR" sz="4000">
                <a:solidFill>
                  <a:schemeClr val="lt1"/>
                </a:solidFill>
              </a:rPr>
              <a:t> </a:t>
            </a:r>
            <a:endParaRPr/>
          </a:p>
        </p:txBody>
      </p:sp>
      <p:pic>
        <p:nvPicPr>
          <p:cNvPr id="63" name="Google Shape;6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594" y="175650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/>
          <p:nvPr/>
        </p:nvSpPr>
        <p:spPr>
          <a:xfrm>
            <a:off x="1659800" y="2393425"/>
            <a:ext cx="7095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rabicPeriod"/>
            </a:pPr>
            <a:r>
              <a:rPr lang="ko-KR" sz="2600">
                <a:solidFill>
                  <a:schemeClr val="lt1"/>
                </a:solidFill>
              </a:rPr>
              <a:t>대학생용 증명서 발급</a:t>
            </a:r>
            <a:r>
              <a:rPr lang="ko-KR" sz="2200">
                <a:solidFill>
                  <a:schemeClr val="lt1"/>
                </a:solidFill>
              </a:rPr>
              <a:t>   (재학생 / 졸업생)</a:t>
            </a:r>
            <a:endParaRPr sz="2200">
              <a:solidFill>
                <a:schemeClr val="lt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rabicPeriod"/>
            </a:pPr>
            <a:r>
              <a:rPr lang="ko-KR" sz="2600">
                <a:solidFill>
                  <a:schemeClr val="lt1"/>
                </a:solidFill>
              </a:rPr>
              <a:t>결제 시스템   </a:t>
            </a:r>
            <a:r>
              <a:rPr lang="ko-KR" sz="2200">
                <a:solidFill>
                  <a:schemeClr val="lt1"/>
                </a:solidFill>
              </a:rPr>
              <a:t>(카드 / 현금 / 계좌 이체)</a:t>
            </a:r>
            <a:endParaRPr sz="2200">
              <a:solidFill>
                <a:schemeClr val="lt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rabicPeriod"/>
            </a:pPr>
            <a:r>
              <a:rPr lang="ko-KR" sz="2600">
                <a:solidFill>
                  <a:schemeClr val="lt1"/>
                </a:solidFill>
              </a:rPr>
              <a:t>장바구니 기능   </a:t>
            </a:r>
            <a:r>
              <a:rPr lang="ko-KR" sz="2200">
                <a:solidFill>
                  <a:schemeClr val="lt1"/>
                </a:solidFill>
              </a:rPr>
              <a:t>(결제 / 담기 / 비우기)</a:t>
            </a:r>
            <a:endParaRPr sz="2200">
              <a:solidFill>
                <a:schemeClr val="lt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rabicPeriod"/>
            </a:pPr>
            <a:r>
              <a:rPr lang="ko-KR" sz="2600">
                <a:solidFill>
                  <a:schemeClr val="lt1"/>
                </a:solidFill>
              </a:rPr>
              <a:t>관리자 메뉴   </a:t>
            </a:r>
            <a:r>
              <a:rPr lang="ko-KR" sz="2200">
                <a:solidFill>
                  <a:schemeClr val="lt1"/>
                </a:solidFill>
              </a:rPr>
              <a:t>(정보 조회 및 관리 / 기기 조작)</a:t>
            </a:r>
            <a:endParaRPr sz="2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6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delay() 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989" y="0"/>
            <a:ext cx="74034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6"/>
          <p:cNvSpPr/>
          <p:nvPr/>
        </p:nvSpPr>
        <p:spPr>
          <a:xfrm>
            <a:off x="418950" y="646725"/>
            <a:ext cx="826500" cy="30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7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readHak() 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47"/>
          <p:cNvPicPr preferRelativeResize="0"/>
          <p:nvPr/>
        </p:nvPicPr>
        <p:blipFill rotWithShape="1">
          <a:blip r:embed="rId4">
            <a:alphaModFix/>
          </a:blip>
          <a:srcRect b="0" l="0" r="2893" t="3956"/>
          <a:stretch/>
        </p:blipFill>
        <p:spPr>
          <a:xfrm>
            <a:off x="226825" y="1521613"/>
            <a:ext cx="8833526" cy="38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7"/>
          <p:cNvSpPr/>
          <p:nvPr/>
        </p:nvSpPr>
        <p:spPr>
          <a:xfrm>
            <a:off x="1216400" y="3097025"/>
            <a:ext cx="348000" cy="986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8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delay() 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989" y="0"/>
            <a:ext cx="74034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8"/>
          <p:cNvSpPr/>
          <p:nvPr/>
        </p:nvSpPr>
        <p:spPr>
          <a:xfrm>
            <a:off x="418950" y="646725"/>
            <a:ext cx="826500" cy="30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4414" y="0"/>
            <a:ext cx="63985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8"/>
          <p:cNvSpPr/>
          <p:nvPr/>
        </p:nvSpPr>
        <p:spPr>
          <a:xfrm>
            <a:off x="4731500" y="2618575"/>
            <a:ext cx="739500" cy="23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8"/>
          <p:cNvSpPr/>
          <p:nvPr/>
        </p:nvSpPr>
        <p:spPr>
          <a:xfrm>
            <a:off x="4572000" y="3604525"/>
            <a:ext cx="739500" cy="23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8"/>
          <p:cNvSpPr/>
          <p:nvPr/>
        </p:nvSpPr>
        <p:spPr>
          <a:xfrm>
            <a:off x="5392150" y="5779325"/>
            <a:ext cx="739500" cy="274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9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card()   ②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737" y="66450"/>
            <a:ext cx="6772365" cy="67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2313" y="668913"/>
            <a:ext cx="473392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8950" y="2605113"/>
            <a:ext cx="33337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/>
          <p:nvPr/>
        </p:nvSpPr>
        <p:spPr>
          <a:xfrm>
            <a:off x="694450" y="2532625"/>
            <a:ext cx="783000" cy="30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9"/>
          <p:cNvSpPr/>
          <p:nvPr/>
        </p:nvSpPr>
        <p:spPr>
          <a:xfrm>
            <a:off x="737950" y="2835925"/>
            <a:ext cx="696000" cy="38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9"/>
          <p:cNvSpPr/>
          <p:nvPr/>
        </p:nvSpPr>
        <p:spPr>
          <a:xfrm>
            <a:off x="868425" y="3256525"/>
            <a:ext cx="565500" cy="23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9"/>
          <p:cNvSpPr/>
          <p:nvPr/>
        </p:nvSpPr>
        <p:spPr>
          <a:xfrm>
            <a:off x="737950" y="3524125"/>
            <a:ext cx="696000" cy="23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49"/>
          <p:cNvPicPr preferRelativeResize="0"/>
          <p:nvPr/>
        </p:nvPicPr>
        <p:blipFill rotWithShape="1">
          <a:blip r:embed="rId7">
            <a:alphaModFix/>
          </a:blip>
          <a:srcRect b="0" l="0" r="57919" t="0"/>
          <a:stretch/>
        </p:blipFill>
        <p:spPr>
          <a:xfrm>
            <a:off x="4262325" y="5072750"/>
            <a:ext cx="3847799" cy="13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0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cash()   ①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045" y="0"/>
            <a:ext cx="798776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64275"/>
            <a:ext cx="4415650" cy="14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8626" y="264276"/>
            <a:ext cx="3902400" cy="205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3" y="264275"/>
            <a:ext cx="4415650" cy="2295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1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cash()   ②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3887" y="0"/>
            <a:ext cx="593622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6575" y="1600205"/>
            <a:ext cx="5069925" cy="17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1"/>
          <p:cNvSpPr/>
          <p:nvPr/>
        </p:nvSpPr>
        <p:spPr>
          <a:xfrm>
            <a:off x="723425" y="6460800"/>
            <a:ext cx="1058400" cy="38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2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cashSerial() 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13" y="1690688"/>
            <a:ext cx="9096375" cy="34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2"/>
          <p:cNvSpPr/>
          <p:nvPr/>
        </p:nvSpPr>
        <p:spPr>
          <a:xfrm>
            <a:off x="2521325" y="4053975"/>
            <a:ext cx="405900" cy="986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3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cash()   ③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900" y="934138"/>
            <a:ext cx="6968749" cy="58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4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account()   ①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841463"/>
            <a:ext cx="7924800" cy="59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0800" y="451902"/>
            <a:ext cx="5413201" cy="17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6" name="Google Shape;4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5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account()   ②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95192"/>
            <a:ext cx="9144001" cy="3267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1152" y="132927"/>
            <a:ext cx="5555100" cy="18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1150" y="104126"/>
            <a:ext cx="5555100" cy="2140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7275" y="314116"/>
            <a:ext cx="5702850" cy="153264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5"/>
          <p:cNvSpPr/>
          <p:nvPr/>
        </p:nvSpPr>
        <p:spPr>
          <a:xfrm>
            <a:off x="1201900" y="2995525"/>
            <a:ext cx="1319400" cy="317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/>
        </p:nvSpPr>
        <p:spPr>
          <a:xfrm>
            <a:off x="2382838" y="1995488"/>
            <a:ext cx="4972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</a:rPr>
              <a:t>FlowChart</a:t>
            </a:r>
            <a:endParaRPr sz="4000">
              <a:solidFill>
                <a:schemeClr val="lt1"/>
              </a:solidFill>
            </a:endParaRPr>
          </a:p>
        </p:txBody>
      </p:sp>
      <p:pic>
        <p:nvPicPr>
          <p:cNvPr id="70" name="Google Shape;7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019" y="164175"/>
            <a:ext cx="1905455" cy="3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6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accountSerial()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56"/>
          <p:cNvPicPr preferRelativeResize="0"/>
          <p:nvPr/>
        </p:nvPicPr>
        <p:blipFill rotWithShape="1">
          <a:blip r:embed="rId4">
            <a:alphaModFix/>
          </a:blip>
          <a:srcRect b="0" l="4997" r="0" t="0"/>
          <a:stretch/>
        </p:blipFill>
        <p:spPr>
          <a:xfrm>
            <a:off x="228600" y="1451225"/>
            <a:ext cx="8686801" cy="31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6"/>
          <p:cNvSpPr/>
          <p:nvPr/>
        </p:nvSpPr>
        <p:spPr>
          <a:xfrm>
            <a:off x="2622800" y="3488525"/>
            <a:ext cx="420600" cy="1014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7"/>
          <p:cNvSpPr txBox="1"/>
          <p:nvPr>
            <p:ph type="title"/>
          </p:nvPr>
        </p:nvSpPr>
        <p:spPr>
          <a:xfrm>
            <a:off x="457200" y="264287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</a:t>
            </a:r>
            <a:r>
              <a:rPr lang="ko-KR"/>
              <a:t>BasketandPay클래스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- card()   ②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95192"/>
            <a:ext cx="9144001" cy="3267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1152" y="132927"/>
            <a:ext cx="5555100" cy="18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1150" y="104126"/>
            <a:ext cx="5555100" cy="2140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7275" y="314116"/>
            <a:ext cx="5702850" cy="153264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7"/>
          <p:cNvSpPr/>
          <p:nvPr/>
        </p:nvSpPr>
        <p:spPr>
          <a:xfrm>
            <a:off x="1201900" y="2995525"/>
            <a:ext cx="1319400" cy="317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8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05. StList</a:t>
            </a:r>
            <a:endParaRPr/>
          </a:p>
        </p:txBody>
      </p:sp>
      <p:pic>
        <p:nvPicPr>
          <p:cNvPr id="519" name="Google Shape;51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8"/>
          <p:cNvSpPr txBox="1"/>
          <p:nvPr/>
        </p:nvSpPr>
        <p:spPr>
          <a:xfrm>
            <a:off x="578050" y="748238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속성 (멤버 변수)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521" name="Google Shape;52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950" y="1333238"/>
            <a:ext cx="7291209" cy="52199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p58"/>
          <p:cNvCxnSpPr/>
          <p:nvPr/>
        </p:nvCxnSpPr>
        <p:spPr>
          <a:xfrm>
            <a:off x="1179200" y="2089475"/>
            <a:ext cx="5296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9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05. </a:t>
            </a:r>
            <a:r>
              <a:rPr lang="ko-KR"/>
              <a:t>StList</a:t>
            </a:r>
            <a:endParaRPr/>
          </a:p>
        </p:txBody>
      </p:sp>
      <p:pic>
        <p:nvPicPr>
          <p:cNvPr id="528" name="Google Shape;5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9"/>
          <p:cNvSpPr txBox="1"/>
          <p:nvPr/>
        </p:nvSpPr>
        <p:spPr>
          <a:xfrm>
            <a:off x="578050" y="748238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기능</a:t>
            </a:r>
            <a:r>
              <a:rPr lang="ko-KR" sz="2600">
                <a:highlight>
                  <a:schemeClr val="lt1"/>
                </a:highlight>
              </a:rPr>
              <a:t> (메소드)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530" name="Google Shape;53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57263"/>
            <a:ext cx="8839202" cy="2865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0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05. </a:t>
            </a:r>
            <a:r>
              <a:rPr lang="ko-KR"/>
              <a:t>StList</a:t>
            </a:r>
            <a:endParaRPr/>
          </a:p>
        </p:txBody>
      </p:sp>
      <p:pic>
        <p:nvPicPr>
          <p:cNvPr id="536" name="Google Shape;5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0"/>
          <p:cNvSpPr txBox="1"/>
          <p:nvPr/>
        </p:nvSpPr>
        <p:spPr>
          <a:xfrm>
            <a:off x="578050" y="748238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문제점 발생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538" name="Google Shape;538;p60"/>
          <p:cNvPicPr preferRelativeResize="0"/>
          <p:nvPr/>
        </p:nvPicPr>
        <p:blipFill rotWithShape="1">
          <a:blip r:embed="rId4">
            <a:alphaModFix/>
          </a:blip>
          <a:srcRect b="85739" l="0" r="18526" t="0"/>
          <a:stretch/>
        </p:blipFill>
        <p:spPr>
          <a:xfrm>
            <a:off x="504825" y="1451475"/>
            <a:ext cx="7569375" cy="9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2475" y="2702950"/>
            <a:ext cx="4661724" cy="36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0"/>
          <p:cNvSpPr txBox="1"/>
          <p:nvPr/>
        </p:nvSpPr>
        <p:spPr>
          <a:xfrm>
            <a:off x="1655350" y="3717125"/>
            <a:ext cx="1548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highlight>
                  <a:schemeClr val="lt1"/>
                </a:highlight>
              </a:rPr>
              <a:t>관리자 클래스→</a:t>
            </a:r>
            <a:endParaRPr sz="2500">
              <a:highlight>
                <a:schemeClr val="lt1"/>
              </a:highlight>
            </a:endParaRPr>
          </a:p>
        </p:txBody>
      </p:sp>
      <p:sp>
        <p:nvSpPr>
          <p:cNvPr id="541" name="Google Shape;541;p60"/>
          <p:cNvSpPr/>
          <p:nvPr/>
        </p:nvSpPr>
        <p:spPr>
          <a:xfrm>
            <a:off x="1998275" y="1412500"/>
            <a:ext cx="792000" cy="384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0"/>
          <p:cNvSpPr/>
          <p:nvPr/>
        </p:nvSpPr>
        <p:spPr>
          <a:xfrm>
            <a:off x="4125300" y="3504075"/>
            <a:ext cx="792000" cy="384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1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05. </a:t>
            </a:r>
            <a:r>
              <a:rPr lang="ko-KR"/>
              <a:t>StList</a:t>
            </a:r>
            <a:endParaRPr/>
          </a:p>
        </p:txBody>
      </p:sp>
      <p:pic>
        <p:nvPicPr>
          <p:cNvPr id="548" name="Google Shape;54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1"/>
          <p:cNvSpPr txBox="1"/>
          <p:nvPr/>
        </p:nvSpPr>
        <p:spPr>
          <a:xfrm>
            <a:off x="578050" y="748238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해결- Serial()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550" name="Google Shape;55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675" y="1333252"/>
            <a:ext cx="6188875" cy="5254474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1"/>
          <p:cNvSpPr/>
          <p:nvPr/>
        </p:nvSpPr>
        <p:spPr>
          <a:xfrm>
            <a:off x="3429025" y="4391825"/>
            <a:ext cx="456000" cy="472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2" name="Google Shape;552;p61"/>
          <p:cNvCxnSpPr/>
          <p:nvPr/>
        </p:nvCxnSpPr>
        <p:spPr>
          <a:xfrm>
            <a:off x="6013400" y="2635075"/>
            <a:ext cx="692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2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05. </a:t>
            </a:r>
            <a:r>
              <a:rPr lang="ko-KR"/>
              <a:t>StList</a:t>
            </a:r>
            <a:endParaRPr/>
          </a:p>
        </p:txBody>
      </p:sp>
      <p:pic>
        <p:nvPicPr>
          <p:cNvPr id="558" name="Google Shape;55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2"/>
          <p:cNvSpPr txBox="1"/>
          <p:nvPr/>
        </p:nvSpPr>
        <p:spPr>
          <a:xfrm>
            <a:off x="578050" y="748238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readList()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560" name="Google Shape;56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13213"/>
            <a:ext cx="8839201" cy="361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3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05. </a:t>
            </a:r>
            <a:r>
              <a:rPr lang="ko-KR"/>
              <a:t>StList</a:t>
            </a:r>
            <a:endParaRPr/>
          </a:p>
        </p:txBody>
      </p:sp>
      <p:pic>
        <p:nvPicPr>
          <p:cNvPr id="566" name="Google Shape;56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3"/>
          <p:cNvSpPr txBox="1"/>
          <p:nvPr/>
        </p:nvSpPr>
        <p:spPr>
          <a:xfrm>
            <a:off x="578050" y="748238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change()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568" name="Google Shape;56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5650" y="1333238"/>
            <a:ext cx="6272696" cy="5219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4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05. </a:t>
            </a:r>
            <a:r>
              <a:rPr lang="ko-KR"/>
              <a:t>StList</a:t>
            </a:r>
            <a:endParaRPr/>
          </a:p>
        </p:txBody>
      </p:sp>
      <p:pic>
        <p:nvPicPr>
          <p:cNvPr id="574" name="Google Shape;57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4"/>
          <p:cNvSpPr txBox="1"/>
          <p:nvPr/>
        </p:nvSpPr>
        <p:spPr>
          <a:xfrm>
            <a:off x="578050" y="748238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change(</a:t>
            </a:r>
            <a:r>
              <a:rPr lang="ko-KR" sz="2600">
                <a:highlight>
                  <a:schemeClr val="lt1"/>
                </a:highlight>
              </a:rPr>
              <a:t>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576" name="Google Shape;57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5650" y="1333238"/>
            <a:ext cx="6272696" cy="521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7" name="Google Shape;577;p64"/>
          <p:cNvGrpSpPr/>
          <p:nvPr/>
        </p:nvGrpSpPr>
        <p:grpSpPr>
          <a:xfrm>
            <a:off x="620025" y="1333250"/>
            <a:ext cx="7903948" cy="5219949"/>
            <a:chOff x="620025" y="1333250"/>
            <a:chExt cx="7903948" cy="5219949"/>
          </a:xfrm>
        </p:grpSpPr>
        <p:pic>
          <p:nvPicPr>
            <p:cNvPr id="578" name="Google Shape;578;p6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0025" y="1333250"/>
              <a:ext cx="7903948" cy="5219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9" name="Google Shape;579;p64"/>
            <p:cNvSpPr/>
            <p:nvPr/>
          </p:nvSpPr>
          <p:spPr>
            <a:xfrm>
              <a:off x="2301700" y="2784050"/>
              <a:ext cx="370500" cy="3144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64"/>
            <p:cNvSpPr/>
            <p:nvPr/>
          </p:nvSpPr>
          <p:spPr>
            <a:xfrm>
              <a:off x="2301700" y="3429000"/>
              <a:ext cx="370500" cy="3144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5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AdminMenu</a:t>
            </a:r>
            <a:endParaRPr/>
          </a:p>
        </p:txBody>
      </p:sp>
      <p:pic>
        <p:nvPicPr>
          <p:cNvPr id="586" name="Google Shape;58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5"/>
          <p:cNvSpPr txBox="1"/>
          <p:nvPr/>
        </p:nvSpPr>
        <p:spPr>
          <a:xfrm>
            <a:off x="578050" y="748238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속성 (</a:t>
            </a:r>
            <a:r>
              <a:rPr lang="ko-KR" sz="2600">
                <a:highlight>
                  <a:schemeClr val="lt1"/>
                </a:highlight>
              </a:rPr>
              <a:t>멤</a:t>
            </a:r>
            <a:r>
              <a:rPr lang="ko-KR" sz="2600">
                <a:highlight>
                  <a:schemeClr val="lt1"/>
                </a:highlight>
              </a:rPr>
              <a:t>버 변수)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588" name="Google Shape;58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85637"/>
            <a:ext cx="8839203" cy="3873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87313" y="-26988"/>
            <a:ext cx="79215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/>
              <a:t>FlowChart</a:t>
            </a:r>
            <a:endParaRPr/>
          </a:p>
        </p:txBody>
      </p:sp>
      <p:sp>
        <p:nvSpPr>
          <p:cNvPr id="76" name="Google Shape;76;p12"/>
          <p:cNvSpPr/>
          <p:nvPr/>
        </p:nvSpPr>
        <p:spPr>
          <a:xfrm>
            <a:off x="116632" y="1124744"/>
            <a:ext cx="7856700" cy="5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7" name="Google Shape;7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25" y="761175"/>
            <a:ext cx="7451100" cy="58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2"/>
          <p:cNvSpPr/>
          <p:nvPr/>
        </p:nvSpPr>
        <p:spPr>
          <a:xfrm>
            <a:off x="1317750" y="1489625"/>
            <a:ext cx="2429400" cy="23781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2"/>
          <p:cNvSpPr/>
          <p:nvPr/>
        </p:nvSpPr>
        <p:spPr>
          <a:xfrm>
            <a:off x="3666775" y="1581300"/>
            <a:ext cx="3999600" cy="3048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8069" y="114050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/>
          <p:nvPr/>
        </p:nvSpPr>
        <p:spPr>
          <a:xfrm>
            <a:off x="808175" y="3769900"/>
            <a:ext cx="3071100" cy="25338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6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</a:t>
            </a:r>
            <a:r>
              <a:rPr lang="ko-KR"/>
              <a:t>AdminMenu</a:t>
            </a:r>
            <a:endParaRPr/>
          </a:p>
        </p:txBody>
      </p:sp>
      <p:sp>
        <p:nvSpPr>
          <p:cNvPr id="594" name="Google Shape;594;p6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5" name="Google Shape;5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6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기능 (메소드)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597" name="Google Shape;59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00" y="1231600"/>
            <a:ext cx="8901399" cy="52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525" y="1015113"/>
            <a:ext cx="8874949" cy="569626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7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</a:t>
            </a:r>
            <a:r>
              <a:rPr lang="ko-KR"/>
              <a:t>AdminMenu</a:t>
            </a:r>
            <a:endParaRPr/>
          </a:p>
        </p:txBody>
      </p:sp>
      <p:sp>
        <p:nvSpPr>
          <p:cNvPr id="604" name="Google Shape;604;p6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5" name="Google Shape;60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67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직렬화, 역직렬화 메소드들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607" name="Google Shape;60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700" y="132925"/>
            <a:ext cx="7398524" cy="6556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8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</a:t>
            </a:r>
            <a:r>
              <a:rPr lang="ko-KR"/>
              <a:t>AdminMenu</a:t>
            </a:r>
            <a:endParaRPr/>
          </a:p>
        </p:txBody>
      </p:sp>
      <p:sp>
        <p:nvSpPr>
          <p:cNvPr id="613" name="Google Shape;613;p6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8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adLogin() 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616" name="Google Shape;61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25" y="1102837"/>
            <a:ext cx="8383877" cy="549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9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</a:t>
            </a:r>
            <a:r>
              <a:rPr lang="ko-KR"/>
              <a:t>AdminMenu</a:t>
            </a:r>
            <a:endParaRPr/>
          </a:p>
        </p:txBody>
      </p:sp>
      <p:sp>
        <p:nvSpPr>
          <p:cNvPr id="622" name="Google Shape;622;p6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3" name="Google Shape;62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9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adSelect()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625" name="Google Shape;62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275" y="1102825"/>
            <a:ext cx="7822500" cy="564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0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</a:t>
            </a:r>
            <a:r>
              <a:rPr lang="ko-KR"/>
              <a:t>AdminMenu</a:t>
            </a:r>
            <a:endParaRPr/>
          </a:p>
        </p:txBody>
      </p:sp>
      <p:sp>
        <p:nvSpPr>
          <p:cNvPr id="631" name="Google Shape;631;p7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2" name="Google Shape;63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70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adIncome()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634" name="Google Shape;63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450" y="1086300"/>
            <a:ext cx="8101350" cy="5553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1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</a:t>
            </a:r>
            <a:r>
              <a:rPr lang="ko-KR"/>
              <a:t>AdminMenu</a:t>
            </a:r>
            <a:endParaRPr/>
          </a:p>
        </p:txBody>
      </p:sp>
      <p:sp>
        <p:nvSpPr>
          <p:cNvPr id="640" name="Google Shape;640;p7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1" name="Google Shape;64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71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adManege()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643" name="Google Shape;64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703" y="1102825"/>
            <a:ext cx="7876296" cy="563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71"/>
          <p:cNvPicPr preferRelativeResize="0"/>
          <p:nvPr/>
        </p:nvPicPr>
        <p:blipFill rotWithShape="1">
          <a:blip r:embed="rId5">
            <a:alphaModFix/>
          </a:blip>
          <a:srcRect b="44146" l="6673" r="62038" t="42664"/>
          <a:stretch/>
        </p:blipFill>
        <p:spPr>
          <a:xfrm>
            <a:off x="802388" y="3028013"/>
            <a:ext cx="7539226" cy="17876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2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</a:t>
            </a:r>
            <a:r>
              <a:rPr lang="ko-KR"/>
              <a:t>AdminMenu</a:t>
            </a:r>
            <a:endParaRPr/>
          </a:p>
        </p:txBody>
      </p:sp>
      <p:sp>
        <p:nvSpPr>
          <p:cNvPr id="650" name="Google Shape;650;p7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1" name="Google Shape;65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72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adCashFull()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653" name="Google Shape;65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125" y="1077350"/>
            <a:ext cx="7617526" cy="55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3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</a:t>
            </a:r>
            <a:r>
              <a:rPr lang="ko-KR"/>
              <a:t>AdminMenu</a:t>
            </a:r>
            <a:endParaRPr/>
          </a:p>
        </p:txBody>
      </p:sp>
      <p:sp>
        <p:nvSpPr>
          <p:cNvPr id="659" name="Google Shape;659;p7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0" name="Google Shape;66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73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adPaper()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662" name="Google Shape;66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082188"/>
            <a:ext cx="8495026" cy="5562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4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</a:t>
            </a:r>
            <a:r>
              <a:rPr lang="ko-KR"/>
              <a:t>AdminMenu</a:t>
            </a:r>
            <a:endParaRPr/>
          </a:p>
        </p:txBody>
      </p:sp>
      <p:sp>
        <p:nvSpPr>
          <p:cNvPr id="668" name="Google Shape;668;p7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4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adPpFull()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671" name="Google Shape;67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259" y="1023125"/>
            <a:ext cx="7857491" cy="5680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2" name="Google Shape;672;p74"/>
          <p:cNvGrpSpPr/>
          <p:nvPr/>
        </p:nvGrpSpPr>
        <p:grpSpPr>
          <a:xfrm>
            <a:off x="612300" y="1023125"/>
            <a:ext cx="7919400" cy="5680249"/>
            <a:chOff x="612300" y="1023125"/>
            <a:chExt cx="7919400" cy="5680249"/>
          </a:xfrm>
        </p:grpSpPr>
        <p:pic>
          <p:nvPicPr>
            <p:cNvPr id="673" name="Google Shape;673;p74"/>
            <p:cNvPicPr preferRelativeResize="0"/>
            <p:nvPr/>
          </p:nvPicPr>
          <p:blipFill rotWithShape="1">
            <a:blip r:embed="rId5">
              <a:alphaModFix/>
            </a:blip>
            <a:srcRect b="21268" l="7395" r="49582" t="25969"/>
            <a:stretch/>
          </p:blipFill>
          <p:spPr>
            <a:xfrm>
              <a:off x="612300" y="1023125"/>
              <a:ext cx="7919400" cy="5680249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674" name="Google Shape;674;p74"/>
            <p:cNvCxnSpPr/>
            <p:nvPr/>
          </p:nvCxnSpPr>
          <p:spPr>
            <a:xfrm>
              <a:off x="1180150" y="5323800"/>
              <a:ext cx="9441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5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</a:t>
            </a:r>
            <a:r>
              <a:rPr lang="ko-KR"/>
              <a:t>AdminMenu</a:t>
            </a:r>
            <a:endParaRPr/>
          </a:p>
        </p:txBody>
      </p:sp>
      <p:sp>
        <p:nvSpPr>
          <p:cNvPr id="680" name="Google Shape;680;p7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75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stockCheck</a:t>
            </a:r>
            <a:r>
              <a:rPr lang="ko-KR" sz="2600">
                <a:highlight>
                  <a:schemeClr val="lt1"/>
                </a:highlight>
              </a:rPr>
              <a:t>()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683" name="Google Shape;68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375" y="1102825"/>
            <a:ext cx="7270349" cy="565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87313" y="-26988"/>
            <a:ext cx="79215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/>
              <a:t>FlowChart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069" y="114050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025" y="957049"/>
            <a:ext cx="8251174" cy="55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6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</a:t>
            </a:r>
            <a:r>
              <a:rPr lang="ko-KR"/>
              <a:t>AdminMenu</a:t>
            </a:r>
            <a:endParaRPr/>
          </a:p>
        </p:txBody>
      </p:sp>
      <p:sp>
        <p:nvSpPr>
          <p:cNvPr id="689" name="Google Shape;689;p7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76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highlight>
                <a:schemeClr val="lt1"/>
              </a:highlight>
            </a:endParaRPr>
          </a:p>
        </p:txBody>
      </p:sp>
      <p:sp>
        <p:nvSpPr>
          <p:cNvPr id="692" name="Google Shape;692;p76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adStManage</a:t>
            </a:r>
            <a:r>
              <a:rPr lang="ko-KR" sz="2600">
                <a:highlight>
                  <a:schemeClr val="lt1"/>
                </a:highlight>
              </a:rPr>
              <a:t>()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693" name="Google Shape;69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064462"/>
            <a:ext cx="8229601" cy="5597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946" y="750775"/>
            <a:ext cx="7772104" cy="559759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7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</a:t>
            </a:r>
            <a:r>
              <a:rPr lang="ko-KR"/>
              <a:t>AdminMenu</a:t>
            </a:r>
            <a:endParaRPr/>
          </a:p>
        </p:txBody>
      </p:sp>
      <p:pic>
        <p:nvPicPr>
          <p:cNvPr id="700" name="Google Shape;70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77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highlight>
                <a:schemeClr val="lt1"/>
              </a:highlight>
            </a:endParaRPr>
          </a:p>
        </p:txBody>
      </p:sp>
      <p:sp>
        <p:nvSpPr>
          <p:cNvPr id="702" name="Google Shape;702;p77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adExit()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703" name="Google Shape;70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675" y="1102825"/>
            <a:ext cx="6411101" cy="561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8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</a:t>
            </a:r>
            <a:r>
              <a:rPr lang="ko-KR"/>
              <a:t>AdminMenu</a:t>
            </a:r>
            <a:endParaRPr/>
          </a:p>
        </p:txBody>
      </p:sp>
      <p:pic>
        <p:nvPicPr>
          <p:cNvPr id="709" name="Google Shape;70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78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highlight>
                <a:schemeClr val="lt1"/>
              </a:highlight>
            </a:endParaRPr>
          </a:p>
        </p:txBody>
      </p:sp>
      <p:sp>
        <p:nvSpPr>
          <p:cNvPr id="711" name="Google Shape;711;p78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highlight>
                  <a:schemeClr val="lt1"/>
                </a:highlight>
              </a:rPr>
              <a:t>adClose()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712" name="Google Shape;71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475" y="1051229"/>
            <a:ext cx="6227850" cy="5624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9"/>
          <p:cNvSpPr txBox="1"/>
          <p:nvPr>
            <p:ph type="title"/>
          </p:nvPr>
        </p:nvSpPr>
        <p:spPr>
          <a:xfrm>
            <a:off x="504825" y="-100013"/>
            <a:ext cx="5940300" cy="85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Q&amp;A</a:t>
            </a:r>
            <a:endParaRPr/>
          </a:p>
        </p:txBody>
      </p:sp>
      <p:pic>
        <p:nvPicPr>
          <p:cNvPr id="718" name="Google Shape;71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94" y="132925"/>
            <a:ext cx="190545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9"/>
          <p:cNvSpPr txBox="1"/>
          <p:nvPr/>
        </p:nvSpPr>
        <p:spPr>
          <a:xfrm>
            <a:off x="504825" y="517813"/>
            <a:ext cx="692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highlight>
                <a:schemeClr val="lt1"/>
              </a:highlight>
            </a:endParaRPr>
          </a:p>
        </p:txBody>
      </p:sp>
      <p:sp>
        <p:nvSpPr>
          <p:cNvPr id="720" name="Google Shape;720;p79"/>
          <p:cNvSpPr txBox="1"/>
          <p:nvPr/>
        </p:nvSpPr>
        <p:spPr>
          <a:xfrm>
            <a:off x="1218450" y="2944200"/>
            <a:ext cx="6707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100">
                <a:solidFill>
                  <a:schemeClr val="dk1"/>
                </a:solidFill>
                <a:highlight>
                  <a:schemeClr val="lt1"/>
                </a:highlight>
              </a:rPr>
              <a:t>질의응답 및 추가 시연</a:t>
            </a:r>
            <a:endParaRPr sz="51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0"/>
          <p:cNvSpPr txBox="1"/>
          <p:nvPr/>
        </p:nvSpPr>
        <p:spPr>
          <a:xfrm>
            <a:off x="3692525" y="3822700"/>
            <a:ext cx="4418013" cy="1108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87313" y="-26988"/>
            <a:ext cx="79215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/>
              <a:t>FlowChart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069" y="114050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225" y="731698"/>
            <a:ext cx="6723849" cy="57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87313" y="-26988"/>
            <a:ext cx="79215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/>
              <a:t>FlowChart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069" y="114050"/>
            <a:ext cx="1905455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807899"/>
            <a:ext cx="7731150" cy="57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tline_617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